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76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71" r:id="rId13"/>
    <p:sldId id="272" r:id="rId14"/>
    <p:sldId id="273" r:id="rId15"/>
    <p:sldId id="275" r:id="rId16"/>
    <p:sldId id="274" r:id="rId17"/>
    <p:sldId id="277" r:id="rId18"/>
    <p:sldId id="290" r:id="rId19"/>
    <p:sldId id="292" r:id="rId20"/>
    <p:sldId id="297" r:id="rId21"/>
    <p:sldId id="294" r:id="rId22"/>
    <p:sldId id="295" r:id="rId23"/>
    <p:sldId id="296" r:id="rId24"/>
    <p:sldId id="291" r:id="rId2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8484" autoAdjust="0"/>
  </p:normalViewPr>
  <p:slideViewPr>
    <p:cSldViewPr snapToGrid="0" showGuides="1">
      <p:cViewPr varScale="1">
        <p:scale>
          <a:sx n="78" d="100"/>
          <a:sy n="78" d="100"/>
        </p:scale>
        <p:origin x="996" y="9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D649D-ADFC-45C3-92B2-C283080341A5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87D0A-1D7B-4001-9237-850CDDC19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85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  <a:p>
            <a:r>
              <a:rPr kumimoji="1" lang="ja-JP" altLang="en-US" dirty="0" smtClean="0"/>
              <a:t>国土数値情報　</a:t>
            </a:r>
            <a:r>
              <a:rPr kumimoji="1" lang="en-GB" altLang="ja-JP" dirty="0" smtClean="0"/>
              <a:t>http://nlftp.mlit.go.jp/ksj/index.html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87D0A-1D7B-4001-9237-850CDDC1949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08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87D0A-1D7B-4001-9237-850CDDC1949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78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平均中心標準距離</a:t>
            </a:r>
            <a:endParaRPr kumimoji="1" lang="en-US" altLang="ja-JP" dirty="0" smtClean="0"/>
          </a:p>
          <a:p>
            <a:r>
              <a:rPr lang="ja-JP" altLang="en-US" dirty="0" smtClean="0"/>
              <a:t>標準偏差楕円</a:t>
            </a:r>
          </a:p>
          <a:p>
            <a:r>
              <a:rPr lang="ja-JP" altLang="en-US" dirty="0" smtClean="0"/>
              <a:t>中間地点</a:t>
            </a:r>
            <a:endParaRPr lang="en-US" altLang="ja-JP" dirty="0" smtClean="0"/>
          </a:p>
          <a:p>
            <a:r>
              <a:rPr kumimoji="1" lang="ja-JP" altLang="en-US" dirty="0" smtClean="0"/>
              <a:t>最近隣距離の中心</a:t>
            </a:r>
            <a:endParaRPr kumimoji="1" lang="en-US" altLang="ja-JP" dirty="0" smtClean="0"/>
          </a:p>
          <a:p>
            <a:r>
              <a:rPr lang="ja-JP" altLang="en-US" dirty="0" smtClean="0"/>
              <a:t>平均方向と分散</a:t>
            </a:r>
            <a:endParaRPr lang="en-US" altLang="ja-JP" dirty="0" smtClean="0"/>
          </a:p>
          <a:p>
            <a:r>
              <a:rPr kumimoji="1" lang="ja-JP" altLang="en-US" dirty="0" smtClean="0"/>
              <a:t>凸包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87D0A-1D7B-4001-9237-850CDDC1949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15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2019/2/18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nij.gov/topics/technology/maps/Pages/crimestat.asp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496952" y="2545464"/>
            <a:ext cx="4381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14. </a:t>
            </a:r>
            <a:r>
              <a:rPr kumimoji="1" lang="ja-JP" altLang="en-US" sz="4000" dirty="0" smtClean="0"/>
              <a:t>点データの分析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674685" y="231121"/>
            <a:ext cx="4137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メッシュごとにコンビニの密度が可視化された</a:t>
            </a:r>
            <a:endParaRPr kumimoji="1" lang="ja-JP" altLang="en-US" sz="16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63" y="569675"/>
            <a:ext cx="6422173" cy="49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79" y="1083519"/>
            <a:ext cx="3705226" cy="378899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958" y="821155"/>
            <a:ext cx="4995017" cy="40726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行政</a:t>
            </a:r>
            <a:r>
              <a:rPr lang="ja-JP" altLang="en-US" b="1" u="none" dirty="0">
                <a:solidFill>
                  <a:srgbClr val="0070C0"/>
                </a:solidFill>
              </a:rPr>
              <a:t>区画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ごとのポイント数を計算する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39188" y="5028458"/>
            <a:ext cx="6518309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tokyo23ku_jgd2011_9.shp</a:t>
            </a:r>
            <a:r>
              <a:rPr kumimoji="1" lang="ja-JP" altLang="en-US" b="1" dirty="0" smtClean="0"/>
              <a:t>を読み込み、</a:t>
            </a:r>
            <a:r>
              <a:rPr kumimoji="1" lang="en-US" altLang="ja-JP" b="1" dirty="0" smtClean="0"/>
              <a:t>`</a:t>
            </a:r>
            <a:r>
              <a:rPr kumimoji="1" lang="ja-JP" altLang="en-US" b="1" dirty="0" smtClean="0"/>
              <a:t>解析ツール＞</a:t>
            </a:r>
            <a:r>
              <a:rPr lang="ja-JP" altLang="en-US" b="1" dirty="0" smtClean="0"/>
              <a:t>ポリゴン内のポイント数</a:t>
            </a:r>
            <a:r>
              <a:rPr kumimoji="1" lang="en-US" altLang="ja-JP" b="1" dirty="0" smtClean="0"/>
              <a:t>`</a:t>
            </a:r>
            <a:r>
              <a:rPr kumimoji="1" lang="ja-JP" altLang="en-US" b="1" dirty="0" smtClean="0"/>
              <a:t>から、</a:t>
            </a:r>
            <a:r>
              <a:rPr lang="ja-JP" altLang="en-US" b="1" dirty="0" smtClean="0"/>
              <a:t>行政区ごとのポイント数を計算する。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5133975" y="2713486"/>
            <a:ext cx="179804" cy="264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11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45" y="553819"/>
            <a:ext cx="6365023" cy="489311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12845" y="113672"/>
            <a:ext cx="651830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プロパティ＞シンボルから属性値に応じて、以下のようにポリゴンの表現を整える。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2406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カーネル密度推計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6647" y="769939"/>
            <a:ext cx="733886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`</a:t>
            </a:r>
            <a:r>
              <a:rPr kumimoji="1" lang="ja-JP" altLang="en-US" b="1" dirty="0" smtClean="0"/>
              <a:t>プロセッシング＞ツールボックス＞データ補間＞ヒートマップ（カーネル密度推定）</a:t>
            </a:r>
            <a:r>
              <a:rPr kumimoji="1" lang="en-US" altLang="ja-JP" b="1" dirty="0" smtClean="0"/>
              <a:t>`</a:t>
            </a:r>
            <a:r>
              <a:rPr kumimoji="1" lang="ja-JP" altLang="en-US" b="1" dirty="0" smtClean="0"/>
              <a:t>を選択する。</a:t>
            </a:r>
            <a:endParaRPr kumimoji="1" lang="ja-JP" altLang="en-US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3987" y="1078357"/>
            <a:ext cx="6296026" cy="4430536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3971925" y="1695450"/>
            <a:ext cx="790575" cy="1943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4762500" y="3676650"/>
            <a:ext cx="2957513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09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600674" y="5130225"/>
            <a:ext cx="5942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①入力ポイントレイヤを選択する。</a:t>
            </a:r>
            <a:r>
              <a:rPr lang="ja-JP" altLang="en-US" sz="1600" b="1" dirty="0" smtClean="0"/>
              <a:t>②半径を</a:t>
            </a:r>
            <a:r>
              <a:rPr lang="en-US" altLang="ja-JP" sz="1600" b="1" dirty="0" smtClean="0"/>
              <a:t>500</a:t>
            </a:r>
            <a:r>
              <a:rPr lang="ja-JP" altLang="en-US" sz="1600" b="1" dirty="0" err="1" smtClean="0"/>
              <a:t>ｍ</a:t>
            </a:r>
            <a:r>
              <a:rPr lang="ja-JP" altLang="en-US" sz="1600" b="1" dirty="0" smtClean="0"/>
              <a:t>とする。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③ピクセルサイズをそれぞれ、</a:t>
            </a:r>
            <a:r>
              <a:rPr lang="en-US" altLang="ja-JP" sz="1600" b="1" dirty="0" smtClean="0"/>
              <a:t>20</a:t>
            </a:r>
            <a:r>
              <a:rPr lang="ja-JP" altLang="en-US" sz="1600" b="1" dirty="0" smtClean="0"/>
              <a:t>とする。④</a:t>
            </a:r>
            <a:r>
              <a:rPr kumimoji="1" lang="ja-JP" altLang="en-US" sz="1600" b="1" dirty="0" smtClean="0"/>
              <a:t>出力ラスタを設定する。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6" y="304800"/>
            <a:ext cx="4461604" cy="45624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1" r="5913"/>
          <a:stretch/>
        </p:blipFill>
        <p:spPr>
          <a:xfrm>
            <a:off x="4772025" y="304799"/>
            <a:ext cx="43719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14" y="736043"/>
            <a:ext cx="6117372" cy="470273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76468" y="31808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出力</a:t>
            </a:r>
            <a:r>
              <a:rPr lang="ja-JP" altLang="en-US" sz="1600" b="1" dirty="0" smtClean="0"/>
              <a:t>されたラスタの配色</a:t>
            </a:r>
            <a:r>
              <a:rPr kumimoji="1" lang="ja-JP" altLang="en-US" sz="1600" b="1" dirty="0" smtClean="0"/>
              <a:t>を設定し、表示する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9948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7" r="24247" b="3666"/>
          <a:stretch/>
        </p:blipFill>
        <p:spPr>
          <a:xfrm>
            <a:off x="4885938" y="1421588"/>
            <a:ext cx="3667512" cy="277896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3218" y="4230688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25</a:t>
            </a:r>
            <a:r>
              <a:rPr lang="en-US" altLang="ja-JP" sz="1600" b="1" dirty="0"/>
              <a:t>0</a:t>
            </a:r>
            <a:r>
              <a:rPr kumimoji="1" lang="ja-JP" altLang="en-US" sz="1600" b="1" dirty="0" smtClean="0"/>
              <a:t>ｍ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57882" y="4200552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1</a:t>
            </a:r>
            <a:r>
              <a:rPr kumimoji="1" lang="ja-JP" altLang="en-US" sz="1600" b="1" dirty="0" smtClean="0"/>
              <a:t>ｋｍ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82989" y="744480"/>
            <a:ext cx="5178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半径の値（バンド幅）を変えて出力し、同じ閾値で分類する</a:t>
            </a:r>
            <a:endParaRPr kumimoji="1" lang="ja-JP" altLang="en-US" sz="16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968" y="1444822"/>
            <a:ext cx="3691904" cy="2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400" y="2604823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4400" dirty="0">
                <a:solidFill>
                  <a:srgbClr val="0070C0"/>
                </a:solidFill>
              </a:rPr>
              <a:t>２</a:t>
            </a:r>
            <a:r>
              <a:rPr lang="en-US" altLang="ja-JP" sz="4400" dirty="0">
                <a:solidFill>
                  <a:srgbClr val="0070C0"/>
                </a:solidFill>
              </a:rPr>
              <a:t>.</a:t>
            </a:r>
            <a:r>
              <a:rPr lang="ja-JP" altLang="en-US" sz="4400" dirty="0">
                <a:solidFill>
                  <a:srgbClr val="0070C0"/>
                </a:solidFill>
              </a:rPr>
              <a:t>　数理的</a:t>
            </a:r>
            <a:r>
              <a:rPr lang="ja-JP" altLang="en-US" sz="4400" dirty="0" smtClean="0">
                <a:solidFill>
                  <a:srgbClr val="0070C0"/>
                </a:solidFill>
              </a:rPr>
              <a:t>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20284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85202" y="116114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平均最近隣距離法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99" y="857249"/>
            <a:ext cx="2124076" cy="475167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6725" y="5257800"/>
            <a:ext cx="165735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105275" y="254292"/>
            <a:ext cx="4857420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プロセッシング＞ツールボックス＞ベクタ解析＞最小近傍解析</a:t>
            </a:r>
            <a:endParaRPr kumimoji="1" lang="en-US" altLang="ja-JP" b="1" dirty="0" smtClean="0">
              <a:solidFill>
                <a:srgbClr val="0070C0"/>
              </a:solidFill>
            </a:endParaRPr>
          </a:p>
          <a:p>
            <a:r>
              <a:rPr lang="ja-JP" altLang="en-US" b="1" dirty="0" smtClean="0"/>
              <a:t>を</a:t>
            </a:r>
            <a:r>
              <a:rPr lang="ja-JP" altLang="en-US" b="1" dirty="0"/>
              <a:t>クリック</a:t>
            </a:r>
            <a:r>
              <a:rPr lang="ja-JP" altLang="en-US" b="1" dirty="0" smtClean="0"/>
              <a:t>し、</a:t>
            </a:r>
            <a:r>
              <a:rPr lang="en-US" altLang="ja-JP" b="1" dirty="0" smtClean="0"/>
              <a:t>cvs_jgd2011_9</a:t>
            </a:r>
            <a:r>
              <a:rPr lang="ja-JP" altLang="en-US" b="1" dirty="0" smtClean="0"/>
              <a:t>を選択して、実行をクリックする。</a:t>
            </a:r>
            <a:endParaRPr lang="en-US" altLang="ja-JP" b="1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857249"/>
            <a:ext cx="5410200" cy="302895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0285" y="4042559"/>
            <a:ext cx="2051715" cy="1566361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 flipV="1">
            <a:off x="2025422" y="3733800"/>
            <a:ext cx="327253" cy="1524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2520285" y="1647825"/>
            <a:ext cx="1870740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19724" y="3562350"/>
            <a:ext cx="657226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 flipH="1">
            <a:off x="4572000" y="3810000"/>
            <a:ext cx="684097" cy="232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520284" y="4314823"/>
            <a:ext cx="2051715" cy="457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4572000" y="4495800"/>
            <a:ext cx="684097" cy="2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723" y="4076700"/>
            <a:ext cx="3276602" cy="15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87289" y="194056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標準偏差距離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84144" y="5191780"/>
            <a:ext cx="8575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 smtClean="0"/>
              <a:t>`</a:t>
            </a:r>
            <a:r>
              <a:rPr lang="ja-JP" altLang="en-US" sz="1400" b="1" dirty="0" smtClean="0"/>
              <a:t>プラグイン＞</a:t>
            </a:r>
            <a:r>
              <a:rPr lang="ja-JP" altLang="en-US" sz="1400" b="1" dirty="0"/>
              <a:t>プラグイン</a:t>
            </a:r>
            <a:r>
              <a:rPr lang="ja-JP" altLang="en-US" sz="1400" b="1" dirty="0" smtClean="0"/>
              <a:t>の管理とインストール＞</a:t>
            </a:r>
            <a:r>
              <a:rPr lang="en-US" altLang="ja-JP" sz="1400" b="1" dirty="0" smtClean="0"/>
              <a:t>Standard Distance`</a:t>
            </a:r>
            <a:r>
              <a:rPr lang="ja-JP" altLang="en-US" sz="1400" b="1" dirty="0" smtClean="0"/>
              <a:t>をインストールする。</a:t>
            </a:r>
            <a:r>
              <a:rPr lang="en-US" altLang="ja-JP" sz="1400" b="1" dirty="0" smtClean="0"/>
              <a:t>`</a:t>
            </a:r>
            <a:r>
              <a:rPr lang="ja-JP" altLang="en-US" sz="1400" b="1" dirty="0" smtClean="0"/>
              <a:t>プロセッシング＞ツールボックス＞</a:t>
            </a:r>
            <a:r>
              <a:rPr lang="en-US" altLang="ja-JP" sz="1400" b="1" dirty="0"/>
              <a:t> Standard </a:t>
            </a:r>
            <a:r>
              <a:rPr lang="en-US" altLang="ja-JP" sz="1400" b="1" dirty="0" smtClean="0"/>
              <a:t>Distance`</a:t>
            </a:r>
            <a:r>
              <a:rPr lang="ja-JP" altLang="en-US" sz="1400" b="1" dirty="0" smtClean="0"/>
              <a:t>を選択し、</a:t>
            </a:r>
            <a:r>
              <a:rPr lang="en-US" altLang="ja-JP" sz="1400" b="1" dirty="0" smtClean="0"/>
              <a:t>cvs_jgd2011_9</a:t>
            </a:r>
            <a:r>
              <a:rPr lang="ja-JP" altLang="en-US" sz="1400" b="1" dirty="0" smtClean="0"/>
              <a:t>を指定し、実行する</a:t>
            </a:r>
            <a:r>
              <a:rPr lang="ja-JP" altLang="en-US" sz="1400" b="1" dirty="0"/>
              <a:t>。</a:t>
            </a:r>
            <a:endParaRPr lang="en-US" altLang="ja-JP" sz="1400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44" y="751365"/>
            <a:ext cx="4812117" cy="421226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2843785" y="1066800"/>
            <a:ext cx="937640" cy="638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3429000" y="4600575"/>
            <a:ext cx="1828800" cy="363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 flipV="1">
            <a:off x="3095625" y="4276725"/>
            <a:ext cx="333375" cy="2190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361950" y="2400300"/>
            <a:ext cx="236220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286000" y="4782104"/>
            <a:ext cx="404202" cy="85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5605" y="1466850"/>
            <a:ext cx="3579975" cy="331525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44" y="778831"/>
            <a:ext cx="4812117" cy="4212269"/>
          </a:xfrm>
          <a:prstGeom prst="rect">
            <a:avLst/>
          </a:prstGeom>
        </p:spPr>
      </p:pic>
      <p:cxnSp>
        <p:nvCxnSpPr>
          <p:cNvPr id="18" name="直線矢印コネクタ 17"/>
          <p:cNvCxnSpPr/>
          <p:nvPr/>
        </p:nvCxnSpPr>
        <p:spPr>
          <a:xfrm>
            <a:off x="2843785" y="1094266"/>
            <a:ext cx="937640" cy="638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3429000" y="4628041"/>
            <a:ext cx="1828800" cy="363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/>
          <p:cNvCxnSpPr/>
          <p:nvPr/>
        </p:nvCxnSpPr>
        <p:spPr>
          <a:xfrm flipH="1" flipV="1">
            <a:off x="3095625" y="4304191"/>
            <a:ext cx="333375" cy="2190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361950" y="2427766"/>
            <a:ext cx="236220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286000" y="4809570"/>
            <a:ext cx="404202" cy="85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5605" y="1494316"/>
            <a:ext cx="3579975" cy="33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6957" y="106948"/>
            <a:ext cx="2929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u="sng" dirty="0">
                <a:solidFill>
                  <a:srgbClr val="0070C0"/>
                </a:solidFill>
              </a:rPr>
              <a:t>点データの分析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238751" y="2370068"/>
            <a:ext cx="390524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１</a:t>
            </a:r>
            <a:r>
              <a:rPr lang="ja-JP" altLang="en-US" sz="1600" b="1" dirty="0"/>
              <a:t>．視覚的分析</a:t>
            </a:r>
            <a:endParaRPr lang="en-US" altLang="ja-JP" sz="1600" b="1" dirty="0"/>
          </a:p>
          <a:p>
            <a:r>
              <a:rPr lang="ja-JP" altLang="en-US" sz="1600" b="1" dirty="0"/>
              <a:t>　　点の分布密度</a:t>
            </a:r>
            <a:r>
              <a:rPr lang="ja-JP" altLang="en-US" sz="1600" b="1" dirty="0" smtClean="0"/>
              <a:t>を表示</a:t>
            </a:r>
            <a:endParaRPr lang="en-US" altLang="ja-JP" sz="1600" b="1" dirty="0" smtClean="0"/>
          </a:p>
          <a:p>
            <a:r>
              <a:rPr lang="ja-JP" altLang="en-US" sz="1600" b="1" dirty="0"/>
              <a:t>　　メッシュによる点密度の表示　　</a:t>
            </a:r>
            <a:endParaRPr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行政区内の点</a:t>
            </a:r>
            <a:r>
              <a:rPr lang="ja-JP" altLang="en-US" sz="1600" b="1" dirty="0"/>
              <a:t>密度の表示　</a:t>
            </a:r>
            <a:endParaRPr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点群を</a:t>
            </a:r>
            <a:r>
              <a:rPr lang="ja-JP" altLang="en-US" sz="1600" b="1" dirty="0"/>
              <a:t>カーネル</a:t>
            </a:r>
            <a:r>
              <a:rPr lang="ja-JP" altLang="en-US" sz="1600" b="1" dirty="0" smtClean="0"/>
              <a:t>密度で表現する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en-US" altLang="ja-JP" sz="1600" b="1" dirty="0" smtClean="0"/>
              <a:t>2</a:t>
            </a:r>
            <a:r>
              <a:rPr lang="ja-JP" altLang="en-US" sz="1600" b="1" dirty="0" err="1" smtClean="0"/>
              <a:t>．</a:t>
            </a:r>
            <a:r>
              <a:rPr lang="ja-JP" altLang="en-US" sz="1600" b="1" dirty="0"/>
              <a:t>数理</a:t>
            </a:r>
            <a:r>
              <a:rPr lang="ja-JP" altLang="en-US" sz="1600" b="1" dirty="0" smtClean="0"/>
              <a:t>的</a:t>
            </a:r>
            <a:r>
              <a:rPr lang="ja-JP" altLang="en-US" sz="1600" b="1" dirty="0"/>
              <a:t>分析</a:t>
            </a:r>
            <a:endParaRPr lang="en-US" altLang="ja-JP" sz="1600" b="1" dirty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</a:t>
            </a:r>
            <a:endParaRPr lang="en-US" altLang="ja-JP" sz="1600" b="1" dirty="0"/>
          </a:p>
          <a:p>
            <a:endParaRPr lang="en-US" altLang="ja-JP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238751" y="837435"/>
            <a:ext cx="39052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使用データ</a:t>
            </a:r>
            <a:r>
              <a:rPr lang="en-US" altLang="ja-JP" sz="1600" b="1" dirty="0" smtClean="0"/>
              <a:t>]</a:t>
            </a:r>
          </a:p>
          <a:p>
            <a:r>
              <a:rPr lang="ja-JP" altLang="en-US" sz="1600" b="1" dirty="0" smtClean="0"/>
              <a:t> </a:t>
            </a:r>
            <a:r>
              <a:rPr lang="ja-JP" altLang="en-US" sz="1600" b="1" dirty="0"/>
              <a:t>「国土交通省国土政策局「国土数値情報（島根県　行政区域、道路、消防署、医療施設データ）」を加工し（座標変換</a:t>
            </a:r>
            <a:r>
              <a:rPr lang="en-US" altLang="ja-JP" sz="1600" b="1" dirty="0"/>
              <a:t>EPSG:2445 </a:t>
            </a:r>
            <a:r>
              <a:rPr lang="ja-JP" altLang="en-US" sz="1600" b="1" dirty="0"/>
              <a:t>）、利用</a:t>
            </a:r>
            <a:r>
              <a:rPr lang="ja-JP" altLang="en-US" sz="1600" b="1" dirty="0" smtClean="0"/>
              <a:t>」</a:t>
            </a:r>
            <a:endParaRPr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7" y="1070699"/>
            <a:ext cx="4851903" cy="37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49" y="746505"/>
            <a:ext cx="3296583" cy="40921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b="1" dirty="0" smtClean="0">
                <a:solidFill>
                  <a:srgbClr val="0070C0"/>
                </a:solidFill>
              </a:rPr>
              <a:t>標準</a:t>
            </a:r>
            <a:r>
              <a:rPr lang="ja-JP" altLang="en-US" sz="3600" b="1" dirty="0">
                <a:solidFill>
                  <a:srgbClr val="0070C0"/>
                </a:solidFill>
              </a:rPr>
              <a:t>偏差</a:t>
            </a:r>
            <a:r>
              <a:rPr lang="ja-JP" altLang="en-US" sz="3600" b="1" dirty="0" smtClean="0">
                <a:solidFill>
                  <a:srgbClr val="0070C0"/>
                </a:solidFill>
              </a:rPr>
              <a:t>楕円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4144" y="5191780"/>
            <a:ext cx="8575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 smtClean="0"/>
              <a:t>`</a:t>
            </a:r>
            <a:r>
              <a:rPr lang="ja-JP" altLang="en-US" sz="1400" b="1" dirty="0" smtClean="0"/>
              <a:t>プラグイン＞</a:t>
            </a:r>
            <a:r>
              <a:rPr lang="ja-JP" altLang="en-US" sz="1400" b="1" dirty="0"/>
              <a:t>プラグイン</a:t>
            </a:r>
            <a:r>
              <a:rPr lang="ja-JP" altLang="en-US" sz="1400" b="1" dirty="0" smtClean="0"/>
              <a:t>の管理とインストール＞</a:t>
            </a:r>
            <a:r>
              <a:rPr lang="en-US" altLang="ja-JP" sz="1400" b="1" dirty="0"/>
              <a:t>Standard Deviational Ellipse`</a:t>
            </a:r>
            <a:r>
              <a:rPr lang="ja-JP" altLang="en-US" sz="1400" b="1" dirty="0" smtClean="0"/>
              <a:t>をインストールする。</a:t>
            </a:r>
            <a:r>
              <a:rPr lang="en-US" altLang="ja-JP" sz="1400" b="1" dirty="0" smtClean="0"/>
              <a:t>`</a:t>
            </a:r>
            <a:r>
              <a:rPr lang="ja-JP" altLang="en-US" sz="1400" b="1" dirty="0" smtClean="0"/>
              <a:t>ベクタ＞</a:t>
            </a:r>
            <a:r>
              <a:rPr lang="en-GB" altLang="ja-JP" sz="1400" b="1" dirty="0"/>
              <a:t>Standard Deviational </a:t>
            </a:r>
            <a:r>
              <a:rPr lang="en-GB" altLang="ja-JP" sz="1400" b="1" dirty="0" smtClean="0"/>
              <a:t>Ellipse</a:t>
            </a:r>
            <a:r>
              <a:rPr lang="ja-JP" altLang="en-US" sz="1400" b="1" dirty="0" smtClean="0"/>
              <a:t>＞</a:t>
            </a:r>
            <a:r>
              <a:rPr lang="en-GB" altLang="ja-JP" sz="1400" b="1" dirty="0"/>
              <a:t> Standard Deviational Ellipse </a:t>
            </a:r>
            <a:r>
              <a:rPr lang="en-US" altLang="ja-JP" sz="1400" b="1" dirty="0" smtClean="0"/>
              <a:t>`</a:t>
            </a:r>
            <a:r>
              <a:rPr lang="ja-JP" altLang="en-US" sz="1400" b="1" dirty="0" smtClean="0"/>
              <a:t>を選択し、</a:t>
            </a:r>
            <a:r>
              <a:rPr lang="en-US" altLang="ja-JP" sz="1400" b="1" dirty="0" smtClean="0"/>
              <a:t>cvs_jgd2011_9</a:t>
            </a:r>
            <a:r>
              <a:rPr lang="ja-JP" altLang="en-US" sz="1400" b="1" dirty="0" smtClean="0"/>
              <a:t>を指定し、実行する</a:t>
            </a:r>
            <a:r>
              <a:rPr lang="ja-JP" altLang="en-US" sz="1400" b="1" dirty="0"/>
              <a:t>。</a:t>
            </a:r>
            <a:endParaRPr lang="en-US" altLang="ja-JP" sz="1400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4" y="1814891"/>
            <a:ext cx="3838575" cy="29196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4575" y="1711515"/>
            <a:ext cx="2933700" cy="2749422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3200400" y="1562100"/>
            <a:ext cx="390525" cy="3333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333157" y="2201586"/>
            <a:ext cx="3572807" cy="132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676650" y="4533901"/>
            <a:ext cx="523875" cy="186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6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075119" y="4988938"/>
            <a:ext cx="7126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2"/>
              </a:rPr>
              <a:t>http://nij.gov/topics/technology/maps/Pages/crimestat.</a:t>
            </a:r>
            <a:r>
              <a:rPr lang="ja-JP" altLang="en-US" sz="1600" dirty="0" smtClean="0">
                <a:hlinkClick r:id="rId2"/>
              </a:rPr>
              <a:t>aspx</a:t>
            </a:r>
            <a:r>
              <a:rPr lang="ja-JP" altLang="en-US" sz="1600" dirty="0" smtClean="0"/>
              <a:t>　にアクセスし、</a:t>
            </a:r>
            <a:r>
              <a:rPr lang="en-GB" altLang="ja-JP" sz="1600" dirty="0" err="1" smtClean="0"/>
              <a:t>CrimeStat</a:t>
            </a:r>
            <a:r>
              <a:rPr lang="en-GB" altLang="ja-JP" sz="1600" dirty="0" smtClean="0"/>
              <a:t> IV </a:t>
            </a:r>
            <a:r>
              <a:rPr lang="ja-JP" altLang="en-US" sz="1600" dirty="0" smtClean="0"/>
              <a:t>をダウンロードし、解凍後に</a:t>
            </a:r>
            <a:r>
              <a:rPr lang="en-US" altLang="ja-JP" sz="1600" dirty="0" smtClean="0"/>
              <a:t>.exe</a:t>
            </a:r>
            <a:r>
              <a:rPr lang="ja-JP" altLang="en-US" sz="1600" dirty="0" smtClean="0"/>
              <a:t>ファイルを起動する。</a:t>
            </a:r>
            <a:endParaRPr lang="en-US" altLang="ja-JP" sz="16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462" y="1057274"/>
            <a:ext cx="6043076" cy="369570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565805" y="3127115"/>
            <a:ext cx="781504" cy="128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47651" y="176741"/>
            <a:ext cx="8658224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b="1" u="none" dirty="0" err="1" smtClean="0">
                <a:solidFill>
                  <a:srgbClr val="0070C0"/>
                </a:solidFill>
              </a:rPr>
              <a:t>CrimeStat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のインストール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80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26562"/>
            <a:ext cx="5857875" cy="42736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2600325"/>
            <a:ext cx="3881687" cy="14266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44771" y="4788753"/>
            <a:ext cx="7854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crimestat.exeをダブルクリックし、</a:t>
            </a:r>
            <a:r>
              <a:rPr lang="en-US" altLang="ja-JP" sz="1600" b="1" dirty="0" err="1"/>
              <a:t>CrimeStat</a:t>
            </a:r>
            <a:r>
              <a:rPr lang="ja-JP" altLang="en-US" sz="1600" b="1" dirty="0"/>
              <a:t>を起動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Data Setup</a:t>
            </a:r>
            <a:r>
              <a:rPr lang="ja-JP" altLang="en-US" sz="1600" b="1" dirty="0" smtClean="0"/>
              <a:t>タグから、分析したいデータを選択する。</a:t>
            </a:r>
            <a:endParaRPr lang="en-US" altLang="ja-JP" sz="1600" b="1" dirty="0" smtClean="0"/>
          </a:p>
          <a:p>
            <a:r>
              <a:rPr lang="en-US" altLang="ja-JP" sz="1600" b="1" dirty="0"/>
              <a:t>Data S</a:t>
            </a:r>
            <a:r>
              <a:rPr lang="en-US" altLang="ja-JP" sz="1600" b="1" dirty="0" smtClean="0"/>
              <a:t>etup &gt; Primary File &gt; Select Files(type</a:t>
            </a:r>
            <a:r>
              <a:rPr lang="ja-JP" altLang="en-US" sz="1600" b="1" dirty="0" smtClean="0"/>
              <a:t>で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shp</a:t>
            </a:r>
            <a:r>
              <a:rPr lang="ja-JP" altLang="en-US" sz="1600" b="1" dirty="0" smtClean="0"/>
              <a:t>を選択し、</a:t>
            </a:r>
            <a:r>
              <a:rPr lang="en-US" altLang="ja-JP" sz="1600" b="1" dirty="0" smtClean="0"/>
              <a:t>Browse</a:t>
            </a:r>
            <a:r>
              <a:rPr lang="ja-JP" altLang="en-US" sz="1600" b="1" dirty="0" smtClean="0"/>
              <a:t>からファイルを指定</a:t>
            </a:r>
            <a:r>
              <a:rPr lang="en-US" altLang="ja-JP" sz="1600" b="1" dirty="0" smtClean="0"/>
              <a:t>) </a:t>
            </a:r>
            <a:r>
              <a:rPr lang="ja-JP" altLang="en-US" sz="1600" b="1" dirty="0" err="1" smtClean="0"/>
              <a:t>。</a:t>
            </a:r>
            <a:endParaRPr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54258" y="657225"/>
            <a:ext cx="1636467" cy="173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52425" y="874345"/>
            <a:ext cx="59055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886325" y="1162050"/>
            <a:ext cx="657225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5543550" y="1400175"/>
            <a:ext cx="714375" cy="1104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8372475" y="3028950"/>
            <a:ext cx="62865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943600" y="2857500"/>
            <a:ext cx="158115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2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66" y="175108"/>
            <a:ext cx="6085867" cy="443995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562600" y="1809750"/>
            <a:ext cx="5905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62600" y="1952625"/>
            <a:ext cx="5905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938090" y="3228974"/>
            <a:ext cx="112896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740944" y="3371849"/>
            <a:ext cx="516732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19103" y="4810630"/>
            <a:ext cx="4305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Colum</a:t>
            </a:r>
            <a:r>
              <a:rPr lang="ja-JP" altLang="en-US" sz="1600" b="1" dirty="0" smtClean="0"/>
              <a:t>から、</a:t>
            </a:r>
            <a:r>
              <a:rPr lang="ja-JP" altLang="en-US" sz="1600" b="1" dirty="0"/>
              <a:t>ポイント</a:t>
            </a:r>
            <a:r>
              <a:rPr lang="ja-JP" altLang="en-US" sz="1600" b="1" dirty="0" smtClean="0"/>
              <a:t>データの</a:t>
            </a:r>
            <a:r>
              <a:rPr lang="en-US" altLang="ja-JP" sz="1600" b="1" dirty="0" smtClean="0"/>
              <a:t>X,Y</a:t>
            </a:r>
            <a:r>
              <a:rPr lang="ja-JP" altLang="en-US" sz="1600" b="1" dirty="0" smtClean="0"/>
              <a:t>を指定する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projected</a:t>
            </a:r>
            <a:r>
              <a:rPr lang="ja-JP" altLang="en-US" sz="1600" b="1" dirty="0" smtClean="0"/>
              <a:t>と</a:t>
            </a:r>
            <a:r>
              <a:rPr lang="en-US" altLang="ja-JP" sz="1600" b="1" dirty="0" smtClean="0"/>
              <a:t>Meters</a:t>
            </a:r>
            <a:r>
              <a:rPr lang="ja-JP" altLang="en-US" sz="1600" b="1" dirty="0" smtClean="0"/>
              <a:t>にそれぞれチェックをつける。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729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85202" y="116114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>
                <a:solidFill>
                  <a:srgbClr val="0070C0"/>
                </a:solidFill>
              </a:rPr>
              <a:t>K-</a:t>
            </a:r>
            <a:r>
              <a:rPr lang="ja-JP" altLang="en-US" sz="3200" b="1" dirty="0">
                <a:solidFill>
                  <a:srgbClr val="0070C0"/>
                </a:solidFill>
              </a:rPr>
              <a:t>関数法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0" y="5130225"/>
            <a:ext cx="7650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/>
              <a:t>Spatial description &gt; </a:t>
            </a:r>
            <a:r>
              <a:rPr lang="en-US" altLang="ja-JP" sz="1600" b="1" dirty="0" smtClean="0"/>
              <a:t> Distance Analysis</a:t>
            </a:r>
            <a:r>
              <a:rPr lang="ja-JP" altLang="en-US" sz="1600" b="1" dirty="0"/>
              <a:t>　を選択する。</a:t>
            </a:r>
            <a:endParaRPr lang="en-US" altLang="ja-JP" sz="1600" dirty="0" smtClean="0"/>
          </a:p>
          <a:p>
            <a:r>
              <a:rPr lang="en-US" altLang="ja-JP" sz="1600" b="1" dirty="0" smtClean="0"/>
              <a:t>Ripley’s K statistic(Ripley K)</a:t>
            </a:r>
            <a:r>
              <a:rPr lang="ja-JP" altLang="en-US" sz="1600" b="1" dirty="0" smtClean="0"/>
              <a:t>にチェックをいれ</a:t>
            </a:r>
            <a:r>
              <a:rPr lang="en-US" altLang="ja-JP" sz="1600" b="1" dirty="0" smtClean="0"/>
              <a:t>Unit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Meters</a:t>
            </a:r>
            <a:r>
              <a:rPr lang="ja-JP" altLang="en-US" sz="1600" b="1" dirty="0" smtClean="0"/>
              <a:t>とし、</a:t>
            </a:r>
            <a:r>
              <a:rPr lang="en-US" altLang="ja-JP" sz="1600" b="1" dirty="0" smtClean="0"/>
              <a:t>Compute</a:t>
            </a:r>
            <a:r>
              <a:rPr lang="ja-JP" altLang="en-US" sz="1600" b="1" dirty="0" smtClean="0"/>
              <a:t>をクリックする。</a:t>
            </a:r>
            <a:endParaRPr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" y="1064419"/>
            <a:ext cx="4288885" cy="3128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-24451"/>
            <a:ext cx="4000501" cy="26775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857500"/>
            <a:ext cx="4000501" cy="24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67229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4400" dirty="0">
                <a:solidFill>
                  <a:srgbClr val="0070C0"/>
                </a:solidFill>
              </a:rPr>
              <a:t>１．視覚的</a:t>
            </a:r>
            <a:r>
              <a:rPr lang="ja-JP" altLang="en-US" sz="4400" dirty="0" smtClean="0">
                <a:solidFill>
                  <a:srgbClr val="0070C0"/>
                </a:solidFill>
              </a:rPr>
              <a:t>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928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9125" y="1121763"/>
            <a:ext cx="4591050" cy="389241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61950" y="180975"/>
            <a:ext cx="367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070C0"/>
                </a:solidFill>
              </a:rPr>
              <a:t>点の分布</a:t>
            </a:r>
            <a:r>
              <a:rPr lang="ja-JP" altLang="en-US" sz="2800" dirty="0" err="1">
                <a:solidFill>
                  <a:srgbClr val="0070C0"/>
                </a:solidFill>
              </a:rPr>
              <a:t>密度をを表示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4714" y="5056419"/>
            <a:ext cx="414408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点が密集している箇所としていない箇所がみられる。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1950" y="813345"/>
            <a:ext cx="307084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ＱＧＩＳで</a:t>
            </a:r>
            <a:r>
              <a:rPr lang="en-US" altLang="ja-JP" dirty="0" smtClean="0"/>
              <a:t>cvs_jgd2011_9.shp</a:t>
            </a:r>
            <a:r>
              <a:rPr lang="ja-JP" altLang="en-US" dirty="0" smtClean="0"/>
              <a:t>を読み込む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4714" y="5393262"/>
            <a:ext cx="92095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点</a:t>
            </a:r>
            <a:r>
              <a:rPr lang="ja-JP" altLang="en-US" dirty="0" smtClean="0"/>
              <a:t>が密集していることはわかるが、地域ごとの密度の違いはよくわからない→　</a:t>
            </a:r>
            <a:r>
              <a:rPr lang="ja-JP" altLang="en-US" b="1" dirty="0" smtClean="0">
                <a:solidFill>
                  <a:srgbClr val="00B050"/>
                </a:solidFill>
              </a:rPr>
              <a:t>メッシュや行政区画ごとに密度を求める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6867525" y="1266826"/>
            <a:ext cx="489568" cy="4550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6724650" y="2612957"/>
            <a:ext cx="489568" cy="4550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5867400" y="2508182"/>
            <a:ext cx="489568" cy="4550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8026709" y="2508182"/>
            <a:ext cx="489568" cy="4550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5942616" y="4122107"/>
            <a:ext cx="489568" cy="4550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5190141" y="1874207"/>
            <a:ext cx="489568" cy="4550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7" y="1431931"/>
            <a:ext cx="3983773" cy="30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0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68" y="712323"/>
            <a:ext cx="4264193" cy="48119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メッシュによ</a:t>
            </a:r>
            <a:r>
              <a:rPr lang="ja-JP" altLang="en-US" b="1" u="none" dirty="0">
                <a:solidFill>
                  <a:srgbClr val="0070C0"/>
                </a:solidFill>
              </a:rPr>
              <a:t>る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点密度の表示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72150" y="117980"/>
            <a:ext cx="3143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プロセッシング</a:t>
            </a:r>
            <a:r>
              <a:rPr lang="ja-JP" altLang="en-US" sz="1600" b="1" dirty="0" smtClean="0">
                <a:solidFill>
                  <a:srgbClr val="0070C0"/>
                </a:solidFill>
              </a:rPr>
              <a:t>＞ツールボックス＞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ベクター作成＞グリッドの作成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73" y="663045"/>
            <a:ext cx="4495801" cy="4118505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>
            <a:off x="2210624" y="1228726"/>
            <a:ext cx="533400" cy="2714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4315649" y="4171951"/>
            <a:ext cx="390526" cy="161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8258175" y="1285919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622377" y="159433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50652" y="216783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651555" y="398145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344054" y="526048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47650" y="4791124"/>
            <a:ext cx="353173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dirty="0" smtClean="0"/>
              <a:t>①　長方形（ポリゴン）を選択</a:t>
            </a:r>
            <a:endParaRPr lang="en-US" altLang="ja-JP" sz="1100" dirty="0" smtClean="0"/>
          </a:p>
          <a:p>
            <a:r>
              <a:rPr kumimoji="1" lang="ja-JP" altLang="en-US" sz="1100" dirty="0" smtClean="0"/>
              <a:t>②　レイヤの領域を使う</a:t>
            </a:r>
            <a:r>
              <a:rPr lang="ja-JP" altLang="en-US" sz="1100" dirty="0" smtClean="0"/>
              <a:t>から、</a:t>
            </a:r>
            <a:r>
              <a:rPr lang="en-GB" altLang="ja-JP" sz="1100" dirty="0" smtClean="0"/>
              <a:t>cvs_jgd2011_9</a:t>
            </a:r>
            <a:r>
              <a:rPr lang="ja-JP" altLang="en-US" sz="1100" dirty="0" smtClean="0"/>
              <a:t>を選択する。</a:t>
            </a:r>
            <a:endParaRPr lang="en-US" altLang="ja-JP" sz="1100" dirty="0" smtClean="0"/>
          </a:p>
          <a:p>
            <a:r>
              <a:rPr kumimoji="1" lang="ja-JP" altLang="en-US" sz="1100" dirty="0" smtClean="0"/>
              <a:t>③　水平、垂直方向を</a:t>
            </a:r>
            <a:r>
              <a:rPr kumimoji="1" lang="ja-JP" altLang="en-US" sz="1100" dirty="0" smtClean="0"/>
              <a:t>それぞれ</a:t>
            </a:r>
            <a:r>
              <a:rPr lang="en-US" altLang="ja-JP" sz="1100" dirty="0"/>
              <a:t>5</a:t>
            </a:r>
            <a:r>
              <a:rPr kumimoji="1" lang="en-US" altLang="ja-JP" sz="1100" dirty="0" smtClean="0"/>
              <a:t>00m</a:t>
            </a:r>
            <a:r>
              <a:rPr kumimoji="1" lang="ja-JP" altLang="en-US" sz="1100" dirty="0" smtClean="0"/>
              <a:t>とする</a:t>
            </a:r>
            <a:endParaRPr kumimoji="1" lang="en-US" altLang="ja-JP" sz="1100" dirty="0" smtClean="0"/>
          </a:p>
          <a:p>
            <a:r>
              <a:rPr lang="ja-JP" altLang="en-US" sz="1100" dirty="0" smtClean="0"/>
              <a:t>④　出力先とファイル名を指定する。</a:t>
            </a:r>
            <a:endParaRPr lang="en-US" altLang="ja-JP" sz="1100" dirty="0" smtClean="0"/>
          </a:p>
          <a:p>
            <a:r>
              <a:rPr kumimoji="1" lang="ja-JP" altLang="en-US" sz="1100" dirty="0" smtClean="0"/>
              <a:t>⑤　実行をクリックする。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2257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903113" y="269875"/>
            <a:ext cx="3421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5</a:t>
            </a:r>
            <a:r>
              <a:rPr lang="en-US" altLang="ja-JP" sz="1600" b="1" dirty="0" smtClean="0"/>
              <a:t>00</a:t>
            </a:r>
            <a:r>
              <a:rPr kumimoji="1" lang="en-US" altLang="ja-JP" sz="1600" b="1" dirty="0" smtClean="0"/>
              <a:t>m×500m</a:t>
            </a:r>
            <a:r>
              <a:rPr kumimoji="1" lang="ja-JP" altLang="en-US" sz="1600" b="1" dirty="0" smtClean="0"/>
              <a:t>のメッシュが作成できた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21" y="793909"/>
            <a:ext cx="6007244" cy="46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988452"/>
            <a:ext cx="4457700" cy="419881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70" y="663045"/>
            <a:ext cx="3993680" cy="453417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メッシュ内のポイント数を計算する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33442" y="663045"/>
            <a:ext cx="4129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0070C0"/>
                </a:solidFill>
              </a:rPr>
              <a:t>ベクタ＞解析ツール</a:t>
            </a:r>
            <a:r>
              <a:rPr kumimoji="1"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lang="ja-JP" altLang="en-US" sz="1600" b="1" dirty="0" smtClean="0">
                <a:solidFill>
                  <a:srgbClr val="0070C0"/>
                </a:solidFill>
              </a:rPr>
              <a:t>ポリゴン内のポイント数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01869" y="151856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4177310" y="3479928"/>
            <a:ext cx="483664" cy="535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6301869" y="212816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187694" y="367019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187694" y="468936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0" y="5270500"/>
            <a:ext cx="9336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①出力したメッシュを選択する。②ポイントレイヤを指定する。③出力先を指定する。④実行をクリックする。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941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48224" y="4741636"/>
            <a:ext cx="8561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メッシュ内のポイント数を含んだ、新規ポリゴンが作成された。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属性テーブルを開き、</a:t>
            </a:r>
            <a:r>
              <a:rPr lang="ja-JP" altLang="en-US" sz="1600" b="1" dirty="0"/>
              <a:t>一番端</a:t>
            </a:r>
            <a:r>
              <a:rPr lang="ja-JP" altLang="en-US" sz="1600" b="1" dirty="0" smtClean="0"/>
              <a:t>の列のデータを並び替えて表示すると、計算結果が追加されている。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メッシュ</a:t>
            </a:r>
            <a:r>
              <a:rPr lang="ja-JP" altLang="en-US" sz="1600" b="1" dirty="0"/>
              <a:t>内</a:t>
            </a:r>
            <a:r>
              <a:rPr lang="ja-JP" altLang="en-US" sz="1600" b="1" dirty="0" smtClean="0"/>
              <a:t>のポイント数をもとに色分けを行う。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275" y="356271"/>
            <a:ext cx="1428750" cy="4378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74" y="356271"/>
            <a:ext cx="5662051" cy="4385365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23925" y="3267075"/>
            <a:ext cx="124777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91275" y="356271"/>
            <a:ext cx="1114425" cy="4378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0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11" y="791323"/>
            <a:ext cx="6186837" cy="450359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メッシュ内のポイント数で色分けする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38425" y="5455867"/>
            <a:ext cx="419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ポリゴン内のポイント数に応じて色分けを行う。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25" y="807657"/>
            <a:ext cx="2552700" cy="4503598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2169626" y="4962525"/>
            <a:ext cx="524985" cy="171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32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1795</TotalTime>
  <Words>590</Words>
  <Application>Microsoft Office PowerPoint</Application>
  <PresentationFormat>画面に合わせる (16:10)</PresentationFormat>
  <Paragraphs>86</Paragraphs>
  <Slides>24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１．視覚的分析</vt:lpstr>
      <vt:lpstr>PowerPoint プレゼンテーション</vt:lpstr>
      <vt:lpstr>メッシュによる点密度の表示</vt:lpstr>
      <vt:lpstr>PowerPoint プレゼンテーション</vt:lpstr>
      <vt:lpstr>メッシュ内のポイント数を計算する</vt:lpstr>
      <vt:lpstr>PowerPoint プレゼンテーション</vt:lpstr>
      <vt:lpstr>メッシュ内のポイント数で色分けする</vt:lpstr>
      <vt:lpstr>PowerPoint プレゼンテーション</vt:lpstr>
      <vt:lpstr>行政区画ごとのポイント数を計算する</vt:lpstr>
      <vt:lpstr>PowerPoint プレゼンテーション</vt:lpstr>
      <vt:lpstr>カーネル密度推計</vt:lpstr>
      <vt:lpstr>PowerPoint プレゼンテーション</vt:lpstr>
      <vt:lpstr>PowerPoint プレゼンテーション</vt:lpstr>
      <vt:lpstr>PowerPoint プレゼンテーション</vt:lpstr>
      <vt:lpstr>２.　数理的分析</vt:lpstr>
      <vt:lpstr>PowerPoint プレゼンテーション</vt:lpstr>
      <vt:lpstr>PowerPoint プレゼンテーション</vt:lpstr>
      <vt:lpstr>標準偏差楕円</vt:lpstr>
      <vt:lpstr>CrimeStatのインストール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石井 大祐</cp:lastModifiedBy>
  <cp:revision>87</cp:revision>
  <dcterms:created xsi:type="dcterms:W3CDTF">2015-06-26T03:04:37Z</dcterms:created>
  <dcterms:modified xsi:type="dcterms:W3CDTF">2019-02-18T08:36:37Z</dcterms:modified>
</cp:coreProperties>
</file>